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57" r:id="rId10"/>
    <p:sldId id="270" r:id="rId11"/>
    <p:sldId id="258" r:id="rId12"/>
    <p:sldId id="259" r:id="rId13"/>
    <p:sldId id="272" r:id="rId14"/>
    <p:sldId id="273" r:id="rId15"/>
    <p:sldId id="274" r:id="rId16"/>
    <p:sldId id="275" r:id="rId17"/>
    <p:sldId id="276" r:id="rId18"/>
    <p:sldId id="277" r:id="rId19"/>
    <p:sldId id="262" r:id="rId20"/>
    <p:sldId id="279" r:id="rId21"/>
    <p:sldId id="278" r:id="rId22"/>
    <p:sldId id="280" r:id="rId23"/>
    <p:sldId id="281" r:id="rId24"/>
    <p:sldId id="283" r:id="rId25"/>
    <p:sldId id="282" r:id="rId26"/>
    <p:sldId id="284" r:id="rId27"/>
    <p:sldId id="285" r:id="rId28"/>
    <p:sldId id="286" r:id="rId29"/>
    <p:sldId id="288" r:id="rId30"/>
    <p:sldId id="287" r:id="rId31"/>
    <p:sldId id="28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D36B9-CB0A-4F84-A48F-7064A885C511}" type="datetimeFigureOut">
              <a:rPr lang="en-GB" smtClean="0"/>
              <a:t>24/06/2012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35423-C104-475B-9ECF-CC08750C562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05CA85-87B5-427D-AE51-48C4C20894E9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7A1D89-82B5-4915-AEEF-2F61A5CF3700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5423-C104-475B-9ECF-CC08750C5629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6A2493-A535-4C23-9707-F7F991ADB8BF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4C8A-F7E3-49B6-ABE0-AFB844E102CF}" type="datetimeFigureOut">
              <a:rPr lang="en-GB" smtClean="0"/>
              <a:t>24/06/2012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725-289E-4611-99BF-5A5F4E91B9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4C8A-F7E3-49B6-ABE0-AFB844E102CF}" type="datetimeFigureOut">
              <a:rPr lang="en-GB" smtClean="0"/>
              <a:t>25/06/2012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725-289E-4611-99BF-5A5F4E91B9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4C8A-F7E3-49B6-ABE0-AFB844E102CF}" type="datetimeFigureOut">
              <a:rPr lang="en-GB" smtClean="0"/>
              <a:t>25/06/2012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725-289E-4611-99BF-5A5F4E91B9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4C8A-F7E3-49B6-ABE0-AFB844E102CF}" type="datetimeFigureOut">
              <a:rPr lang="en-GB" smtClean="0"/>
              <a:t>24/06/2012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725-289E-4611-99BF-5A5F4E91B9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4C8A-F7E3-49B6-ABE0-AFB844E102CF}" type="datetimeFigureOut">
              <a:rPr lang="en-GB" smtClean="0"/>
              <a:t>25/06/2012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725-289E-4611-99BF-5A5F4E91B9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4C8A-F7E3-49B6-ABE0-AFB844E102CF}" type="datetimeFigureOut">
              <a:rPr lang="en-GB" smtClean="0"/>
              <a:t>25/06/2012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725-289E-4611-99BF-5A5F4E91B9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4C8A-F7E3-49B6-ABE0-AFB844E102CF}" type="datetimeFigureOut">
              <a:rPr lang="en-GB" smtClean="0"/>
              <a:t>25/06/2012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725-289E-4611-99BF-5A5F4E91B9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4C8A-F7E3-49B6-ABE0-AFB844E102CF}" type="datetimeFigureOut">
              <a:rPr lang="en-GB" smtClean="0"/>
              <a:t>25/06/2012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725-289E-4611-99BF-5A5F4E91B9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4C8A-F7E3-49B6-ABE0-AFB844E102CF}" type="datetimeFigureOut">
              <a:rPr lang="en-GB" smtClean="0"/>
              <a:t>25/06/2012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725-289E-4611-99BF-5A5F4E91B9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4C8A-F7E3-49B6-ABE0-AFB844E102CF}" type="datetimeFigureOut">
              <a:rPr lang="en-GB" smtClean="0"/>
              <a:t>25/06/2012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725-289E-4611-99BF-5A5F4E91B9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4C8A-F7E3-49B6-ABE0-AFB844E102CF}" type="datetimeFigureOut">
              <a:rPr lang="en-GB" smtClean="0"/>
              <a:t>25/06/2012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725-289E-4611-99BF-5A5F4E91B9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C4C8A-F7E3-49B6-ABE0-AFB844E102CF}" type="datetimeFigureOut">
              <a:rPr lang="en-GB" smtClean="0"/>
              <a:t>24/06/2012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5C725-289E-4611-99BF-5A5F4E91B97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ff.ac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Office_Word_Document2.docx"/><Relationship Id="rId4" Type="http://schemas.openxmlformats.org/officeDocument/2006/relationships/package" Target="../embeddings/Microsoft_Office_Word_Document1.docx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Microsoft_Office_Word_Document3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Word_Document4.docx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package" Target="../embeddings/Microsoft_Office_Word_Document5.docx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package" Target="../embeddings/Microsoft_Office_Word_Document6.docx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568952" cy="1470025"/>
          </a:xfrm>
        </p:spPr>
        <p:txBody>
          <a:bodyPr/>
          <a:lstStyle/>
          <a:p>
            <a:r>
              <a:rPr lang="en-GB" dirty="0" smtClean="0"/>
              <a:t>The Language Effect on SME Exports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100811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LLAS Language Futures Conference</a:t>
            </a:r>
          </a:p>
          <a:p>
            <a:r>
              <a:rPr lang="en-GB" sz="2400" dirty="0" smtClean="0"/>
              <a:t>Edinburgh 6 July 2012</a:t>
            </a:r>
            <a:endParaRPr lang="en-GB" sz="2400" dirty="0"/>
          </a:p>
        </p:txBody>
      </p:sp>
      <p:pic>
        <p:nvPicPr>
          <p:cNvPr id="4" name="Picture 4" descr="Cardiff University | Prifysgol Caerdyd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1907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47664" y="58772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9388" y="3356993"/>
            <a:ext cx="8713092" cy="10801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James Foreman-Peck and </a:t>
            </a:r>
            <a:r>
              <a:rPr kumimoji="0" lang="en-GB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Peng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Zhou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Welsh Institute for Research in Economics and Development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Cardiff Business School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European SME </a:t>
            </a:r>
            <a:r>
              <a:rPr lang="en-GB" sz="4000" dirty="0" smtClean="0"/>
              <a:t>Sample</a:t>
            </a:r>
            <a:r>
              <a:rPr lang="en-GB" dirty="0" smtClean="0"/>
              <a:t> Characteristics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The SMEs in the present </a:t>
            </a:r>
            <a:r>
              <a:rPr lang="en-GB" dirty="0" err="1"/>
              <a:t>Elan</a:t>
            </a:r>
            <a:r>
              <a:rPr lang="en-GB" dirty="0"/>
              <a:t> sample were based in 27 European countries. </a:t>
            </a:r>
            <a:endParaRPr lang="en-GB" dirty="0" smtClean="0"/>
          </a:p>
          <a:p>
            <a:r>
              <a:rPr lang="en-GB" dirty="0" smtClean="0"/>
              <a:t>Their </a:t>
            </a:r>
            <a:r>
              <a:rPr lang="en-GB" b="1" dirty="0"/>
              <a:t>principal foreign markets </a:t>
            </a:r>
            <a:r>
              <a:rPr lang="en-GB" dirty="0"/>
              <a:t>were </a:t>
            </a:r>
            <a:endParaRPr lang="en-GB" dirty="0" smtClean="0"/>
          </a:p>
          <a:p>
            <a:pPr lvl="1"/>
            <a:r>
              <a:rPr lang="en-GB" dirty="0" smtClean="0"/>
              <a:t>Germany  </a:t>
            </a:r>
            <a:r>
              <a:rPr lang="en-GB" dirty="0"/>
              <a:t>17 percent of firms, </a:t>
            </a:r>
            <a:endParaRPr lang="en-GB" dirty="0" smtClean="0"/>
          </a:p>
          <a:p>
            <a:pPr lvl="1"/>
            <a:r>
              <a:rPr lang="en-GB" dirty="0" smtClean="0"/>
              <a:t>France  </a:t>
            </a:r>
            <a:r>
              <a:rPr lang="en-GB" dirty="0"/>
              <a:t>11 percent, </a:t>
            </a:r>
            <a:endParaRPr lang="en-GB" dirty="0" smtClean="0"/>
          </a:p>
          <a:p>
            <a:pPr lvl="1"/>
            <a:r>
              <a:rPr lang="en-GB" dirty="0" smtClean="0"/>
              <a:t>UK for 7 percent </a:t>
            </a:r>
            <a:r>
              <a:rPr lang="en-GB" dirty="0"/>
              <a:t>and </a:t>
            </a:r>
            <a:endParaRPr lang="en-GB" dirty="0" smtClean="0"/>
          </a:p>
          <a:p>
            <a:pPr lvl="1"/>
            <a:r>
              <a:rPr lang="en-GB" dirty="0" smtClean="0"/>
              <a:t>Russia  </a:t>
            </a:r>
            <a:r>
              <a:rPr lang="en-GB" dirty="0"/>
              <a:t>6 </a:t>
            </a:r>
            <a:r>
              <a:rPr lang="en-GB" dirty="0" smtClean="0"/>
              <a:t>percent</a:t>
            </a:r>
          </a:p>
          <a:p>
            <a:r>
              <a:rPr lang="en-GB" dirty="0" smtClean="0"/>
              <a:t>Outside </a:t>
            </a:r>
            <a:r>
              <a:rPr lang="en-GB" dirty="0"/>
              <a:t>Europe the most common principal market was the US (for 5 percent). </a:t>
            </a:r>
            <a:endParaRPr lang="en-GB" dirty="0" smtClean="0"/>
          </a:p>
          <a:p>
            <a:r>
              <a:rPr lang="en-GB" b="1" dirty="0" smtClean="0"/>
              <a:t>The </a:t>
            </a:r>
            <a:r>
              <a:rPr lang="en-GB" b="1" dirty="0"/>
              <a:t>language used in the principal market </a:t>
            </a:r>
            <a:r>
              <a:rPr lang="en-GB" dirty="0"/>
              <a:t>was overwhelmingly English (45 percent of SMEs</a:t>
            </a:r>
            <a:r>
              <a:rPr lang="en-GB" dirty="0" smtClean="0"/>
              <a:t>)</a:t>
            </a:r>
          </a:p>
          <a:p>
            <a:r>
              <a:rPr lang="en-GB" dirty="0" smtClean="0"/>
              <a:t>Then </a:t>
            </a:r>
            <a:r>
              <a:rPr lang="en-GB" dirty="0"/>
              <a:t>the ordering follows that of the markets; German 16 percent, French 9 percent and Russian 8 percent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22907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sz="3800" b="1" smtClean="0"/>
              <a:t>British SMEs Are Different</a:t>
            </a:r>
            <a:r>
              <a:rPr lang="en-GB" sz="3800" smtClean="0"/>
              <a:t/>
            </a:r>
            <a:br>
              <a:rPr lang="en-GB" sz="3800" smtClean="0"/>
            </a:br>
            <a:r>
              <a:rPr lang="en-GB" sz="3800" smtClean="0"/>
              <a:t/>
            </a:r>
            <a:br>
              <a:rPr lang="en-GB" sz="3800" smtClean="0"/>
            </a:br>
            <a:r>
              <a:rPr lang="en-GB" sz="3800" smtClean="0"/>
              <a:t/>
            </a:r>
            <a:br>
              <a:rPr lang="en-GB" sz="3800" smtClean="0"/>
            </a:br>
            <a:r>
              <a:rPr lang="en-GB" sz="2800" b="1" smtClean="0"/>
              <a:t>Proportions of SMEs with Language Investments and Planning (Elan Sample)</a:t>
            </a:r>
            <a:r>
              <a:rPr lang="en-US" sz="3800" smtClean="0"/>
              <a:t> 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250825" y="3429000"/>
          <a:ext cx="10226675" cy="2663825"/>
        </p:xfrm>
        <a:graphic>
          <a:graphicData uri="http://schemas.openxmlformats.org/presentationml/2006/ole">
            <p:oleObj spid="_x0000_s1026" name="Document" r:id="rId4" imgW="5633191" imgH="90309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4"/>
            <a:ext cx="8229600" cy="5544269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GB" sz="3200" dirty="0" smtClean="0">
                <a:latin typeface="+mj-lt"/>
              </a:rPr>
              <a:t>This lower UK use of language services might simply reflect a lower need relative to the continent. </a:t>
            </a:r>
          </a:p>
          <a:p>
            <a:pPr eaLnBrk="1" hangingPunct="1">
              <a:lnSpc>
                <a:spcPct val="120000"/>
              </a:lnSpc>
            </a:pPr>
            <a:r>
              <a:rPr lang="en-GB" sz="3200" dirty="0" smtClean="0">
                <a:latin typeface="+mj-lt"/>
              </a:rPr>
              <a:t>But, in this sample, UK SMEs export a lower proportion (37%) than the rest of Europe (45%),</a:t>
            </a:r>
          </a:p>
          <a:p>
            <a:pPr>
              <a:lnSpc>
                <a:spcPct val="120000"/>
              </a:lnSpc>
            </a:pPr>
            <a:r>
              <a:rPr lang="en-GB" dirty="0" smtClean="0">
                <a:latin typeface="+mj-lt"/>
              </a:rPr>
              <a:t>UK </a:t>
            </a:r>
            <a:r>
              <a:rPr lang="en-GB" dirty="0">
                <a:latin typeface="+mj-lt"/>
              </a:rPr>
              <a:t>firms focus </a:t>
            </a:r>
            <a:r>
              <a:rPr lang="en-GB" dirty="0" smtClean="0">
                <a:latin typeface="+mj-lt"/>
              </a:rPr>
              <a:t>on </a:t>
            </a:r>
            <a:r>
              <a:rPr lang="en-GB" dirty="0">
                <a:latin typeface="+mj-lt"/>
              </a:rPr>
              <a:t>English- speaking markets compared with other European countries – the </a:t>
            </a:r>
            <a:r>
              <a:rPr lang="en-GB" b="1" dirty="0">
                <a:latin typeface="+mj-lt"/>
              </a:rPr>
              <a:t>common language effect</a:t>
            </a:r>
            <a:r>
              <a:rPr lang="en-GB" dirty="0">
                <a:latin typeface="+mj-lt"/>
              </a:rPr>
              <a:t>. </a:t>
            </a:r>
            <a:endParaRPr lang="en-GB" dirty="0" smtClean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GB" dirty="0" smtClean="0">
                <a:latin typeface="+mj-lt"/>
              </a:rPr>
              <a:t>Almost </a:t>
            </a:r>
            <a:r>
              <a:rPr lang="en-GB" dirty="0">
                <a:latin typeface="+mj-lt"/>
              </a:rPr>
              <a:t>two fifths of the UK sample </a:t>
            </a:r>
            <a:r>
              <a:rPr lang="en-GB" dirty="0" smtClean="0">
                <a:latin typeface="+mj-lt"/>
              </a:rPr>
              <a:t>have </a:t>
            </a:r>
            <a:r>
              <a:rPr lang="en-GB" dirty="0">
                <a:latin typeface="+mj-lt"/>
              </a:rPr>
              <a:t>their principal market in </a:t>
            </a:r>
            <a:r>
              <a:rPr lang="en-GB" dirty="0" smtClean="0">
                <a:latin typeface="+mj-lt"/>
              </a:rPr>
              <a:t>English-speaking </a:t>
            </a:r>
            <a:r>
              <a:rPr lang="en-GB" dirty="0">
                <a:latin typeface="+mj-lt"/>
              </a:rPr>
              <a:t>countries whereas this is true of only 14 percent of SMEs in the rest of Europe.</a:t>
            </a:r>
            <a:endParaRPr lang="en-GB" sz="3200" dirty="0" smtClean="0">
              <a:latin typeface="+mj-lt"/>
            </a:endParaRPr>
          </a:p>
          <a:p>
            <a:pPr eaLnBrk="1" hangingPunct="1">
              <a:lnSpc>
                <a:spcPct val="120000"/>
              </a:lnSpc>
            </a:pPr>
            <a:r>
              <a:rPr lang="en-GB" dirty="0">
                <a:latin typeface="+mj-lt"/>
              </a:rPr>
              <a:t>C</a:t>
            </a:r>
            <a:r>
              <a:rPr lang="en-GB" sz="3200" dirty="0" smtClean="0">
                <a:latin typeface="+mj-lt"/>
              </a:rPr>
              <a:t>onsistent </a:t>
            </a:r>
            <a:r>
              <a:rPr lang="en-GB" sz="3200" dirty="0" smtClean="0">
                <a:latin typeface="+mj-lt"/>
              </a:rPr>
              <a:t>with </a:t>
            </a:r>
            <a:r>
              <a:rPr lang="en-GB" dirty="0">
                <a:latin typeface="+mj-lt"/>
              </a:rPr>
              <a:t>B</a:t>
            </a:r>
            <a:r>
              <a:rPr lang="en-GB" sz="3200" dirty="0" smtClean="0">
                <a:latin typeface="+mj-lt"/>
              </a:rPr>
              <a:t>ritish underinvestment </a:t>
            </a:r>
            <a:r>
              <a:rPr lang="en-GB" sz="3200" dirty="0" smtClean="0">
                <a:latin typeface="+mj-lt"/>
              </a:rPr>
              <a:t>in the language skills that are associated with exports</a:t>
            </a:r>
            <a:r>
              <a:rPr lang="en-US" sz="3200" dirty="0" smtClean="0">
                <a:latin typeface="+mj-lt"/>
              </a:rPr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en-GB" sz="3200" dirty="0" smtClean="0">
                <a:latin typeface="+mj-lt"/>
              </a:rPr>
              <a:t>But could the explanatio</a:t>
            </a:r>
            <a:r>
              <a:rPr lang="en-GB" dirty="0">
                <a:latin typeface="+mj-lt"/>
              </a:rPr>
              <a:t>n</a:t>
            </a:r>
            <a:r>
              <a:rPr lang="en-GB" sz="3200" dirty="0" smtClean="0">
                <a:latin typeface="+mj-lt"/>
              </a:rPr>
              <a:t> be other </a:t>
            </a:r>
            <a:r>
              <a:rPr lang="en-GB" sz="3200" dirty="0" smtClean="0">
                <a:latin typeface="+mj-lt"/>
              </a:rPr>
              <a:t>SME and country </a:t>
            </a:r>
            <a:r>
              <a:rPr lang="en-GB" sz="3200" dirty="0" smtClean="0">
                <a:latin typeface="+mj-lt"/>
              </a:rPr>
              <a:t>characteristic? </a:t>
            </a:r>
            <a:endParaRPr lang="en-US" sz="32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All SMEs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What </a:t>
            </a:r>
            <a:r>
              <a:rPr lang="en-GB" dirty="0"/>
              <a:t>characteristics and behaviour give rise to language outcomes, investment and </a:t>
            </a:r>
            <a:r>
              <a:rPr lang="en-GB" dirty="0" smtClean="0"/>
              <a:t>skills</a:t>
            </a:r>
            <a:r>
              <a:rPr lang="en-GB" dirty="0"/>
              <a:t>?</a:t>
            </a:r>
            <a:endParaRPr lang="en-GB" dirty="0" smtClean="0"/>
          </a:p>
          <a:p>
            <a:r>
              <a:rPr lang="en-GB" dirty="0" smtClean="0"/>
              <a:t>Then </a:t>
            </a:r>
            <a:r>
              <a:rPr lang="en-GB" dirty="0"/>
              <a:t>link the selected language variables with export performance. </a:t>
            </a:r>
            <a:endParaRPr lang="en-GB" dirty="0" smtClean="0"/>
          </a:p>
          <a:p>
            <a:r>
              <a:rPr lang="en-GB" dirty="0" smtClean="0"/>
              <a:t>Quality </a:t>
            </a:r>
            <a:r>
              <a:rPr lang="en-GB" dirty="0"/>
              <a:t>of the language used in matching languages in foreign market, or in using a third language such as English for communication, is likely to be at least as important as the fact of matching, </a:t>
            </a:r>
            <a:endParaRPr lang="en-GB" dirty="0" smtClean="0"/>
          </a:p>
          <a:p>
            <a:r>
              <a:rPr lang="en-GB" dirty="0" smtClean="0"/>
              <a:t>So  </a:t>
            </a:r>
            <a:r>
              <a:rPr lang="en-GB" dirty="0"/>
              <a:t>include language investment variables in the export equation as well. </a:t>
            </a:r>
            <a:endParaRPr lang="en-GB" dirty="0" smtClean="0"/>
          </a:p>
          <a:p>
            <a:r>
              <a:rPr lang="en-GB" dirty="0" smtClean="0"/>
              <a:t>Sum </a:t>
            </a:r>
            <a:r>
              <a:rPr lang="en-GB" dirty="0"/>
              <a:t>these effects to obtain the total impact of language facility on export intensity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 smtClean="0"/>
              <a:t>The  general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3400" dirty="0" smtClean="0"/>
              <a:t>where </a:t>
            </a:r>
            <a:r>
              <a:rPr lang="en-GB" sz="3400" dirty="0"/>
              <a:t>F(.) and G(.) are link functions (</a:t>
            </a:r>
            <a:r>
              <a:rPr lang="en-GB" sz="3400" dirty="0" err="1"/>
              <a:t>probit</a:t>
            </a:r>
            <a:r>
              <a:rPr lang="en-GB" sz="3400" dirty="0"/>
              <a:t>, </a:t>
            </a:r>
            <a:r>
              <a:rPr lang="en-GB" sz="3400" dirty="0" err="1"/>
              <a:t>tobit</a:t>
            </a:r>
            <a:r>
              <a:rPr lang="en-GB" sz="3400" dirty="0"/>
              <a:t>) and </a:t>
            </a:r>
            <a:r>
              <a:rPr lang="en-GB" sz="3400" i="1" dirty="0" err="1"/>
              <a:t>Language</a:t>
            </a:r>
            <a:r>
              <a:rPr lang="en-GB" sz="3400" i="1" baseline="-25000" dirty="0" err="1"/>
              <a:t>i</a:t>
            </a:r>
            <a:r>
              <a:rPr lang="en-GB" sz="3400" dirty="0"/>
              <a:t> is a vector of language outcomes, skills and investments pertinent to export performance for the </a:t>
            </a:r>
            <a:r>
              <a:rPr lang="en-GB" sz="3400" i="1" dirty="0" err="1"/>
              <a:t>i</a:t>
            </a:r>
            <a:r>
              <a:rPr lang="en-GB" sz="3400" dirty="0" err="1"/>
              <a:t>th</a:t>
            </a:r>
            <a:r>
              <a:rPr lang="en-GB" sz="3400" dirty="0"/>
              <a:t> SME:</a:t>
            </a:r>
          </a:p>
          <a:p>
            <a:r>
              <a:rPr lang="en-GB" dirty="0"/>
              <a:t>			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sz="3400" dirty="0"/>
          </a:p>
          <a:p>
            <a:r>
              <a:rPr lang="en-GB" sz="3400" dirty="0" smtClean="0"/>
              <a:t>In </a:t>
            </a:r>
            <a:r>
              <a:rPr lang="en-GB" sz="3400" dirty="0"/>
              <a:t>equation 2, </a:t>
            </a:r>
            <a:r>
              <a:rPr lang="en-GB" sz="3400" dirty="0" err="1" smtClean="0"/>
              <a:t>z</a:t>
            </a:r>
            <a:r>
              <a:rPr lang="en-GB" sz="3400" baseline="-25000" dirty="0" err="1" smtClean="0"/>
              <a:t>i</a:t>
            </a:r>
            <a:r>
              <a:rPr lang="en-GB" sz="3400" dirty="0" smtClean="0"/>
              <a:t>  </a:t>
            </a:r>
            <a:r>
              <a:rPr lang="en-GB" sz="3400" dirty="0"/>
              <a:t>is the vector of non-language determinants of </a:t>
            </a:r>
            <a:r>
              <a:rPr lang="en-GB" sz="3400" dirty="0" smtClean="0"/>
              <a:t>‘</a:t>
            </a:r>
            <a:r>
              <a:rPr lang="en-GB" sz="3400" i="1" dirty="0" smtClean="0"/>
              <a:t>Exports</a:t>
            </a:r>
            <a:r>
              <a:rPr lang="en-GB" sz="3400" dirty="0"/>
              <a:t>’, including market dummies, sector dummies, ‘subsidiary’ and national trade openness, while  </a:t>
            </a:r>
            <a:r>
              <a:rPr lang="el-GR" sz="3400" dirty="0" smtClean="0"/>
              <a:t>γ</a:t>
            </a:r>
            <a:r>
              <a:rPr lang="en-GB" sz="3400" dirty="0" smtClean="0"/>
              <a:t> is </a:t>
            </a:r>
            <a:r>
              <a:rPr lang="en-GB" sz="3400" dirty="0"/>
              <a:t>the coefficient vector of </a:t>
            </a:r>
            <a:r>
              <a:rPr lang="en-GB" sz="3400" dirty="0" err="1" smtClean="0"/>
              <a:t>z</a:t>
            </a:r>
            <a:r>
              <a:rPr lang="en-GB" sz="3400" baseline="-25000" dirty="0" err="1" smtClean="0"/>
              <a:t>i</a:t>
            </a:r>
            <a:r>
              <a:rPr lang="en-GB" sz="3400" dirty="0" smtClean="0"/>
              <a:t>. </a:t>
            </a:r>
          </a:p>
          <a:p>
            <a:r>
              <a:rPr lang="en-GB" sz="3400" dirty="0" smtClean="0"/>
              <a:t>Some </a:t>
            </a:r>
            <a:r>
              <a:rPr lang="en-GB" sz="3400" dirty="0"/>
              <a:t>elements of </a:t>
            </a:r>
            <a:r>
              <a:rPr lang="en-GB" sz="3400" i="1" dirty="0"/>
              <a:t> </a:t>
            </a:r>
            <a:r>
              <a:rPr lang="en-GB" sz="3400" dirty="0" smtClean="0"/>
              <a:t>x</a:t>
            </a:r>
            <a:r>
              <a:rPr lang="en-GB" sz="3400" baseline="-25000" dirty="0" smtClean="0"/>
              <a:t>i</a:t>
            </a:r>
            <a:r>
              <a:rPr lang="en-GB" sz="3400" i="1" dirty="0" smtClean="0"/>
              <a:t> </a:t>
            </a:r>
            <a:r>
              <a:rPr lang="en-GB" sz="3400" dirty="0" smtClean="0"/>
              <a:t>the </a:t>
            </a:r>
            <a:r>
              <a:rPr lang="en-GB" sz="3400" dirty="0"/>
              <a:t>determinants of language skills, outcomes and capacities may be included in  </a:t>
            </a:r>
            <a:r>
              <a:rPr lang="en-GB" sz="3400" dirty="0" err="1" smtClean="0"/>
              <a:t>z</a:t>
            </a:r>
            <a:r>
              <a:rPr lang="en-GB" sz="3400" baseline="-25000" dirty="0" err="1" smtClean="0"/>
              <a:t>i</a:t>
            </a:r>
            <a:r>
              <a:rPr lang="en-GB" sz="3400" baseline="-25000" dirty="0" smtClean="0"/>
              <a:t> </a:t>
            </a:r>
            <a:r>
              <a:rPr lang="en-GB" sz="3400" dirty="0" smtClean="0"/>
              <a:t>(trade </a:t>
            </a:r>
            <a:r>
              <a:rPr lang="en-GB" sz="3400" dirty="0"/>
              <a:t>openness, perhaps).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99592" y="2420888"/>
          <a:ext cx="7776864" cy="1077838"/>
        </p:xfrm>
        <a:graphic>
          <a:graphicData uri="http://schemas.openxmlformats.org/presentationml/2006/ole">
            <p:oleObj spid="_x0000_s3075" name="Document" r:id="rId4" imgW="5279556" imgH="572328" progId="Word.Document.12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899592" y="3140968"/>
          <a:ext cx="7704856" cy="1224136"/>
        </p:xfrm>
        <a:graphic>
          <a:graphicData uri="http://schemas.openxmlformats.org/presentationml/2006/ole">
            <p:oleObj spid="_x0000_s3076" name="Document" r:id="rId5" imgW="5279556" imgH="57232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Control variables (</a:t>
            </a:r>
            <a:r>
              <a:rPr lang="en-GB" dirty="0" err="1" smtClean="0"/>
              <a:t>Z</a:t>
            </a:r>
            <a:r>
              <a:rPr lang="en-GB" baseline="-25000" dirty="0" err="1" smtClean="0"/>
              <a:t>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National </a:t>
            </a:r>
            <a:r>
              <a:rPr lang="en-GB" dirty="0"/>
              <a:t>trade openness (‘</a:t>
            </a:r>
            <a:r>
              <a:rPr lang="en-GB" dirty="0" err="1"/>
              <a:t>tradegdp</a:t>
            </a:r>
            <a:r>
              <a:rPr lang="en-GB" dirty="0"/>
              <a:t>’).  </a:t>
            </a:r>
          </a:p>
          <a:p>
            <a:r>
              <a:rPr lang="en-GB" dirty="0" smtClean="0"/>
              <a:t>whether </a:t>
            </a:r>
            <a:r>
              <a:rPr lang="en-GB" dirty="0"/>
              <a:t>the SME is a subsidiary. </a:t>
            </a:r>
            <a:endParaRPr lang="en-GB" dirty="0" smtClean="0"/>
          </a:p>
          <a:p>
            <a:r>
              <a:rPr lang="en-GB" dirty="0" smtClean="0"/>
              <a:t>Supplying </a:t>
            </a:r>
            <a:r>
              <a:rPr lang="en-GB" dirty="0"/>
              <a:t>larger markets (such as Germany ‘</a:t>
            </a:r>
            <a:r>
              <a:rPr lang="en-GB" dirty="0" err="1"/>
              <a:t>DEmkt</a:t>
            </a:r>
            <a:r>
              <a:rPr lang="en-GB" dirty="0" smtClean="0"/>
              <a:t>’))</a:t>
            </a:r>
            <a:endParaRPr lang="en-GB" dirty="0"/>
          </a:p>
          <a:p>
            <a:r>
              <a:rPr lang="en-GB" dirty="0" smtClean="0"/>
              <a:t>Five </a:t>
            </a:r>
            <a:r>
              <a:rPr lang="en-GB" dirty="0"/>
              <a:t>sectors: agriculture and mining, manufacturing, construction, retail and wholesale, plus other services (in that order) </a:t>
            </a:r>
            <a:r>
              <a:rPr lang="en-GB" dirty="0" smtClean="0"/>
              <a:t>.</a:t>
            </a:r>
          </a:p>
          <a:p>
            <a:r>
              <a:rPr lang="en-GB" dirty="0" smtClean="0"/>
              <a:t>UK country effect 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hypotheses and the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76064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A </a:t>
            </a:r>
            <a:r>
              <a:rPr lang="en-GB" dirty="0"/>
              <a:t>test of the hypothesis </a:t>
            </a:r>
            <a:r>
              <a:rPr lang="en-GB" sz="4000" b="1" dirty="0" smtClean="0"/>
              <a:t>H1a</a:t>
            </a:r>
            <a:r>
              <a:rPr lang="en-GB" dirty="0" smtClean="0"/>
              <a:t> (Equation1); SME language </a:t>
            </a:r>
            <a:r>
              <a:rPr lang="en-GB" dirty="0"/>
              <a:t>resources </a:t>
            </a:r>
            <a:r>
              <a:rPr lang="en-GB" dirty="0" smtClean="0"/>
              <a:t>improve </a:t>
            </a:r>
            <a:r>
              <a:rPr lang="en-GB" dirty="0"/>
              <a:t>SME language </a:t>
            </a:r>
            <a:r>
              <a:rPr lang="en-GB" dirty="0" smtClean="0"/>
              <a:t>performance/outcome </a:t>
            </a:r>
          </a:p>
          <a:p>
            <a:pPr lvl="1"/>
            <a:r>
              <a:rPr lang="en-GB" u="sng" dirty="0" smtClean="0"/>
              <a:t>matching </a:t>
            </a:r>
            <a:r>
              <a:rPr lang="en-GB" u="sng" dirty="0"/>
              <a:t>the language </a:t>
            </a:r>
            <a:r>
              <a:rPr lang="en-GB" dirty="0"/>
              <a:t>of the principal foreign market or </a:t>
            </a:r>
            <a:endParaRPr lang="en-GB" dirty="0" smtClean="0"/>
          </a:p>
          <a:p>
            <a:pPr lvl="1"/>
            <a:r>
              <a:rPr lang="en-GB" dirty="0" smtClean="0"/>
              <a:t>for </a:t>
            </a:r>
            <a:r>
              <a:rPr lang="en-GB" dirty="0"/>
              <a:t>non-UK firms employing the </a:t>
            </a:r>
            <a:r>
              <a:rPr lang="en-GB" u="sng" dirty="0"/>
              <a:t>‘open circuit’ English language </a:t>
            </a:r>
            <a:r>
              <a:rPr lang="en-GB" dirty="0"/>
              <a:t>or </a:t>
            </a:r>
            <a:endParaRPr lang="en-GB" dirty="0" smtClean="0"/>
          </a:p>
          <a:p>
            <a:pPr lvl="1"/>
            <a:r>
              <a:rPr lang="en-GB" dirty="0" smtClean="0"/>
              <a:t>simply </a:t>
            </a:r>
            <a:r>
              <a:rPr lang="en-GB" dirty="0"/>
              <a:t>having implemented language training </a:t>
            </a:r>
            <a:r>
              <a:rPr lang="en-GB" dirty="0" smtClean="0"/>
              <a:t>. </a:t>
            </a:r>
          </a:p>
          <a:p>
            <a:r>
              <a:rPr lang="en-GB" dirty="0" smtClean="0"/>
              <a:t>Equation </a:t>
            </a:r>
            <a:r>
              <a:rPr lang="en-GB" dirty="0"/>
              <a:t>2 </a:t>
            </a:r>
            <a:r>
              <a:rPr lang="en-GB" dirty="0" smtClean="0"/>
              <a:t>tests </a:t>
            </a:r>
            <a:r>
              <a:rPr lang="en-GB" dirty="0"/>
              <a:t>hypothesis </a:t>
            </a:r>
            <a:r>
              <a:rPr lang="en-GB" sz="4000" b="1" dirty="0" smtClean="0"/>
              <a:t>H1b</a:t>
            </a:r>
            <a:r>
              <a:rPr lang="en-GB" dirty="0" smtClean="0"/>
              <a:t> </a:t>
            </a:r>
            <a:r>
              <a:rPr lang="en-GB" dirty="0"/>
              <a:t>that language outcomes influence export performance. The </a:t>
            </a:r>
            <a:r>
              <a:rPr lang="en-GB" dirty="0" smtClean="0"/>
              <a:t>model specification </a:t>
            </a:r>
            <a:r>
              <a:rPr lang="en-GB" dirty="0"/>
              <a:t>also lets us measure these effects. </a:t>
            </a:r>
            <a:endParaRPr lang="en-GB" dirty="0" smtClean="0"/>
          </a:p>
          <a:p>
            <a:r>
              <a:rPr lang="en-GB" dirty="0"/>
              <a:t>E</a:t>
            </a:r>
            <a:r>
              <a:rPr lang="en-GB" dirty="0" smtClean="0"/>
              <a:t>ffectiveness </a:t>
            </a:r>
            <a:r>
              <a:rPr lang="en-GB" dirty="0"/>
              <a:t>of </a:t>
            </a:r>
            <a:r>
              <a:rPr lang="en-GB" u="sng" dirty="0"/>
              <a:t>language matching </a:t>
            </a:r>
            <a:r>
              <a:rPr lang="en-GB" dirty="0"/>
              <a:t>or </a:t>
            </a:r>
            <a:r>
              <a:rPr lang="en-GB" u="sng" dirty="0"/>
              <a:t>language training </a:t>
            </a:r>
            <a:r>
              <a:rPr lang="en-GB" dirty="0"/>
              <a:t>in promoting exports may depend on their quality, which in turn is likely to be influenced by the resources committed to the exercises. </a:t>
            </a:r>
            <a:endParaRPr lang="en-GB" dirty="0" smtClean="0"/>
          </a:p>
          <a:p>
            <a:r>
              <a:rPr lang="en-GB" sz="4000" b="1" dirty="0" smtClean="0"/>
              <a:t>H1c</a:t>
            </a:r>
            <a:r>
              <a:rPr lang="en-GB" dirty="0" smtClean="0"/>
              <a:t> </a:t>
            </a:r>
            <a:r>
              <a:rPr lang="en-GB" dirty="0"/>
              <a:t>(the ineffectiveness of agents and external translators) is simply a special case of H1b.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UK language use tests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British </a:t>
            </a:r>
            <a:r>
              <a:rPr lang="en-GB" dirty="0"/>
              <a:t>businesses </a:t>
            </a:r>
            <a:r>
              <a:rPr lang="en-GB" dirty="0" smtClean="0"/>
              <a:t>demand </a:t>
            </a:r>
            <a:r>
              <a:rPr lang="en-GB" dirty="0"/>
              <a:t>fewer language skills </a:t>
            </a:r>
            <a:r>
              <a:rPr lang="en-GB" dirty="0" smtClean="0"/>
              <a:t>because </a:t>
            </a:r>
            <a:r>
              <a:rPr lang="en-GB" dirty="0"/>
              <a:t>they can </a:t>
            </a:r>
            <a:r>
              <a:rPr lang="en-GB" dirty="0" smtClean="0"/>
              <a:t>easily tap the </a:t>
            </a:r>
            <a:r>
              <a:rPr lang="en-GB" dirty="0"/>
              <a:t>widely understood English </a:t>
            </a:r>
            <a:r>
              <a:rPr lang="en-GB" dirty="0" smtClean="0"/>
              <a:t>language. </a:t>
            </a:r>
          </a:p>
          <a:p>
            <a:r>
              <a:rPr lang="en-GB" dirty="0"/>
              <a:t>T</a:t>
            </a:r>
            <a:r>
              <a:rPr lang="en-GB" dirty="0" smtClean="0"/>
              <a:t>his </a:t>
            </a:r>
            <a:r>
              <a:rPr lang="en-GB" dirty="0"/>
              <a:t>should confer an export advantage on them; </a:t>
            </a:r>
            <a:r>
              <a:rPr lang="en-GB" b="1" dirty="0"/>
              <a:t>H2a</a:t>
            </a:r>
            <a:r>
              <a:rPr lang="en-GB" dirty="0"/>
              <a:t> is accepted if the </a:t>
            </a:r>
            <a:r>
              <a:rPr lang="en-GB" u="sng" dirty="0"/>
              <a:t>UK country effect </a:t>
            </a:r>
            <a:r>
              <a:rPr lang="en-GB" dirty="0"/>
              <a:t>in the z vector is </a:t>
            </a:r>
            <a:r>
              <a:rPr lang="en-GB" u="sng" dirty="0"/>
              <a:t>positive</a:t>
            </a:r>
            <a:r>
              <a:rPr lang="en-GB" dirty="0"/>
              <a:t> and significantly different from zero. </a:t>
            </a:r>
            <a:endParaRPr lang="en-GB" dirty="0" smtClean="0"/>
          </a:p>
          <a:p>
            <a:r>
              <a:rPr lang="en-GB" dirty="0" smtClean="0"/>
              <a:t>Also the </a:t>
            </a:r>
            <a:r>
              <a:rPr lang="en-GB" dirty="0"/>
              <a:t>yield in terms of greater export intensity should be similar. </a:t>
            </a:r>
            <a:endParaRPr lang="en-GB" dirty="0" smtClean="0"/>
          </a:p>
          <a:p>
            <a:r>
              <a:rPr lang="en-GB" dirty="0" smtClean="0"/>
              <a:t>So </a:t>
            </a:r>
            <a:r>
              <a:rPr lang="en-GB" dirty="0"/>
              <a:t>a test of a UK language shortfall in export equation 2 is whether estimated on the </a:t>
            </a:r>
            <a:r>
              <a:rPr lang="en-GB" u="sng" dirty="0"/>
              <a:t>UK-only sample a similar ‘match’ coefficient</a:t>
            </a:r>
            <a:r>
              <a:rPr lang="en-GB" dirty="0"/>
              <a:t> </a:t>
            </a:r>
            <a:r>
              <a:rPr lang="en-GB" dirty="0" smtClean="0"/>
              <a:t> (later) is </a:t>
            </a:r>
            <a:r>
              <a:rPr lang="en-GB" dirty="0"/>
              <a:t>obtained as for non-UK SMEs. </a:t>
            </a:r>
            <a:endParaRPr lang="en-GB" dirty="0" smtClean="0"/>
          </a:p>
          <a:p>
            <a:r>
              <a:rPr lang="en-GB" dirty="0" smtClean="0"/>
              <a:t>We </a:t>
            </a:r>
            <a:r>
              <a:rPr lang="en-GB" dirty="0"/>
              <a:t>can reject </a:t>
            </a:r>
            <a:r>
              <a:rPr lang="en-GB" b="1" dirty="0"/>
              <a:t>H2b</a:t>
            </a:r>
            <a:r>
              <a:rPr lang="en-GB" dirty="0"/>
              <a:t> (a larger payoff for UK SMEs from ‘matching’ language investments) if it is.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Estimates of Equation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Being a subsidiary  consistently boosts export intensity a lot</a:t>
            </a:r>
          </a:p>
          <a:p>
            <a:r>
              <a:rPr lang="en-GB" dirty="0" smtClean="0"/>
              <a:t>As does location in a country that is more open to international trade (perhaps because small) and</a:t>
            </a:r>
          </a:p>
          <a:p>
            <a:r>
              <a:rPr lang="en-GB" dirty="0" smtClean="0"/>
              <a:t>Selling in the US or German markets principally</a:t>
            </a:r>
          </a:p>
          <a:p>
            <a:r>
              <a:rPr lang="en-GB" dirty="0" smtClean="0"/>
              <a:t>BUT- UK ‘country effect’ not always significant though always positive</a:t>
            </a:r>
          </a:p>
          <a:p>
            <a:r>
              <a:rPr lang="en-GB" dirty="0" smtClean="0"/>
              <a:t>So H2a not entirely clear (here)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Control effects (</a:t>
            </a:r>
            <a:r>
              <a:rPr lang="el-GR" sz="3200" b="1" dirty="0" smtClean="0"/>
              <a:t>γ</a:t>
            </a:r>
            <a:r>
              <a:rPr lang="en-GB" sz="3200" b="1" dirty="0" smtClean="0"/>
              <a:t>’) for Equation 2 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67544" y="831850"/>
          <a:ext cx="8352928" cy="6026150"/>
        </p:xfrm>
        <a:graphic>
          <a:graphicData uri="http://schemas.openxmlformats.org/presentationml/2006/ole">
            <p:oleObj spid="_x0000_s2050" name="Document" r:id="rId4" imgW="5317754" imgH="519484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sz="4000" b="1" dirty="0" smtClean="0"/>
              <a:t>R</a:t>
            </a:r>
            <a:r>
              <a:rPr lang="en-GB" sz="4000" b="1" dirty="0" smtClean="0"/>
              <a:t>esource-based view of the firm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8964488" cy="558924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A </a:t>
            </a:r>
            <a:r>
              <a:rPr lang="en-GB" dirty="0"/>
              <a:t>framework to understand the role of languages in exporting and </a:t>
            </a:r>
            <a:r>
              <a:rPr lang="en-GB" dirty="0" smtClean="0"/>
              <a:t>for formulating testable hypotheses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distinctive ways in which </a:t>
            </a:r>
            <a:r>
              <a:rPr lang="en-GB" dirty="0" smtClean="0"/>
              <a:t>a Small or Medium Sized Enterprise (SME) </a:t>
            </a:r>
            <a:r>
              <a:rPr lang="en-GB" dirty="0"/>
              <a:t>utilises and acquires knowledge influence the capabilities that determine its competitive position </a:t>
            </a:r>
            <a:endParaRPr lang="en-GB" dirty="0" smtClean="0"/>
          </a:p>
          <a:p>
            <a:r>
              <a:rPr lang="en-GB" sz="3800" b="1" dirty="0" smtClean="0"/>
              <a:t>Dynamic capabilities;</a:t>
            </a:r>
            <a:r>
              <a:rPr lang="en-GB" sz="3600" b="1" dirty="0" smtClean="0"/>
              <a:t> </a:t>
            </a:r>
            <a:r>
              <a:rPr lang="en-GB" dirty="0" smtClean="0"/>
              <a:t>the </a:t>
            </a:r>
            <a:r>
              <a:rPr lang="en-GB" dirty="0"/>
              <a:t>capacity of a firm to create, extend or modify its resource base, are </a:t>
            </a:r>
            <a:r>
              <a:rPr lang="en-GB" sz="4200" b="1" dirty="0"/>
              <a:t>the key to exporting</a:t>
            </a:r>
            <a:r>
              <a:rPr lang="en-GB" dirty="0"/>
              <a:t>, for most SMEs are not ‘born global’. </a:t>
            </a:r>
            <a:endParaRPr lang="en-GB" dirty="0" smtClean="0"/>
          </a:p>
          <a:p>
            <a:r>
              <a:rPr lang="en-GB" dirty="0" smtClean="0"/>
              <a:t>Firms </a:t>
            </a:r>
            <a:r>
              <a:rPr lang="en-GB" dirty="0"/>
              <a:t>that move into exporting or increase their export propensity are exhibiting dynamic capabilities; </a:t>
            </a:r>
            <a:endParaRPr lang="en-GB" dirty="0" smtClean="0"/>
          </a:p>
          <a:p>
            <a:r>
              <a:rPr lang="en-GB" dirty="0" smtClean="0"/>
              <a:t>Their </a:t>
            </a:r>
            <a:r>
              <a:rPr lang="en-GB" dirty="0"/>
              <a:t>growth potential is high because of their capabilities and exporting demonstrates this. </a:t>
            </a:r>
            <a:endParaRPr lang="en-GB" dirty="0" smtClean="0"/>
          </a:p>
          <a:p>
            <a:r>
              <a:rPr lang="en-GB" sz="3800" b="1" dirty="0" smtClean="0"/>
              <a:t>Centrality </a:t>
            </a:r>
            <a:r>
              <a:rPr lang="en-GB" sz="3800" b="1" dirty="0"/>
              <a:t>of knowledge </a:t>
            </a:r>
            <a:r>
              <a:rPr lang="en-GB" dirty="0"/>
              <a:t>to this </a:t>
            </a:r>
            <a:r>
              <a:rPr lang="en-GB" dirty="0" smtClean="0"/>
              <a:t>process; ‘</a:t>
            </a:r>
            <a:r>
              <a:rPr lang="en-GB" dirty="0"/>
              <a:t>born global’ firms and accelerated internationalising SMEs, </a:t>
            </a:r>
            <a:r>
              <a:rPr lang="en-GB" dirty="0" smtClean="0"/>
              <a:t>tend </a:t>
            </a:r>
            <a:r>
              <a:rPr lang="en-GB" dirty="0"/>
              <a:t>to rely on critical knowledge assets or belong to </a:t>
            </a:r>
            <a:r>
              <a:rPr lang="en-GB" dirty="0" smtClean="0"/>
              <a:t>knowledge-based </a:t>
            </a:r>
            <a:r>
              <a:rPr lang="en-GB" dirty="0"/>
              <a:t>and knowledge-intensive </a:t>
            </a:r>
            <a:r>
              <a:rPr lang="en-GB" dirty="0" smtClean="0"/>
              <a:t>sectors.</a:t>
            </a:r>
          </a:p>
          <a:p>
            <a:r>
              <a:rPr lang="en-GB" dirty="0" smtClean="0"/>
              <a:t>Competitive </a:t>
            </a:r>
            <a:r>
              <a:rPr lang="en-GB" dirty="0"/>
              <a:t>advantage turns on knowledge resources, intangible assets.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Language effects on Exports 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l-GR" dirty="0" smtClean="0"/>
              <a:t>β</a:t>
            </a:r>
            <a:r>
              <a:rPr lang="en-GB" dirty="0" smtClean="0"/>
              <a:t>, equation 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According to  the following Table we </a:t>
            </a:r>
            <a:r>
              <a:rPr lang="en-GB" dirty="0"/>
              <a:t>can accept H1b </a:t>
            </a:r>
            <a:r>
              <a:rPr lang="en-GB" dirty="0" smtClean="0"/>
              <a:t>(language performance affects export intensity) because </a:t>
            </a:r>
            <a:r>
              <a:rPr lang="en-GB" dirty="0"/>
              <a:t>‘eng’ and ‘match’ are statistically significant </a:t>
            </a:r>
            <a:endParaRPr lang="en-GB" dirty="0" smtClean="0"/>
          </a:p>
          <a:p>
            <a:r>
              <a:rPr lang="en-GB" dirty="0" smtClean="0"/>
              <a:t>so </a:t>
            </a:r>
            <a:r>
              <a:rPr lang="en-GB" dirty="0"/>
              <a:t>also are ‘training’, ‘skills’, and ‘</a:t>
            </a:r>
            <a:r>
              <a:rPr lang="en-GB" dirty="0" err="1"/>
              <a:t>empnat</a:t>
            </a:r>
            <a:r>
              <a:rPr lang="en-GB" dirty="0"/>
              <a:t>’ which measure the effectiveness of language performance in export markets.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total effect of language investment on export intensity sums in Table 3 to between 31 and 36 percent, depending on the estimation method.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Language effects on export intensity </a:t>
            </a:r>
            <a:r>
              <a:rPr lang="en-GB" sz="3100" dirty="0" smtClean="0"/>
              <a:t>(controlled, equation 2)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0" y="1052736"/>
          <a:ext cx="9019782" cy="6048672"/>
        </p:xfrm>
        <a:graphic>
          <a:graphicData uri="http://schemas.openxmlformats.org/presentationml/2006/ole">
            <p:oleObj spid="_x0000_s4098" name="Document" r:id="rId4" imgW="5317754" imgH="320122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Language investment impact on language performance </a:t>
            </a:r>
            <a:r>
              <a:rPr lang="en-GB" sz="3200" b="1" dirty="0" smtClean="0"/>
              <a:t>(Equation 1)</a:t>
            </a:r>
            <a:r>
              <a:rPr lang="en-GB" sz="3200" dirty="0" smtClean="0"/>
              <a:t>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Next table shows </a:t>
            </a:r>
            <a:r>
              <a:rPr lang="en-GB" dirty="0"/>
              <a:t>that staff with special language skills acquired to deal with export needs (‘skills’) always increase the chances of matching the language of the principal export market (</a:t>
            </a:r>
            <a:r>
              <a:rPr lang="en-GB" b="1" dirty="0"/>
              <a:t>H1a confirmed</a:t>
            </a:r>
            <a:r>
              <a:rPr lang="en-GB" dirty="0"/>
              <a:t>). </a:t>
            </a:r>
            <a:endParaRPr lang="en-GB" dirty="0" smtClean="0"/>
          </a:p>
          <a:p>
            <a:r>
              <a:rPr lang="en-GB" dirty="0" smtClean="0"/>
              <a:t>For </a:t>
            </a:r>
            <a:r>
              <a:rPr lang="en-GB" dirty="0"/>
              <a:t>UK SMEs (equation 6.), they raise the probability, by </a:t>
            </a:r>
            <a:r>
              <a:rPr lang="en-GB" dirty="0" smtClean="0"/>
              <a:t>around </a:t>
            </a:r>
            <a:r>
              <a:rPr lang="en-GB" dirty="0"/>
              <a:t>four times as much as the European sample as a </a:t>
            </a:r>
            <a:r>
              <a:rPr lang="en-GB" dirty="0" smtClean="0"/>
              <a:t>whole</a:t>
            </a:r>
            <a:r>
              <a:rPr lang="en-GB" dirty="0"/>
              <a:t> </a:t>
            </a:r>
            <a:r>
              <a:rPr lang="en-GB" dirty="0" smtClean="0"/>
              <a:t>(evidence </a:t>
            </a:r>
            <a:r>
              <a:rPr lang="en-GB" dirty="0"/>
              <a:t>in favour of </a:t>
            </a:r>
            <a:r>
              <a:rPr lang="en-GB" b="1" dirty="0" smtClean="0"/>
              <a:t>H2b</a:t>
            </a:r>
            <a:r>
              <a:rPr lang="en-GB" dirty="0" smtClean="0"/>
              <a:t>), </a:t>
            </a:r>
          </a:p>
          <a:p>
            <a:r>
              <a:rPr lang="en-GB" dirty="0" smtClean="0"/>
              <a:t>Employing </a:t>
            </a:r>
            <a:r>
              <a:rPr lang="en-GB" dirty="0"/>
              <a:t>foreign nationals also has a significant effect on the chances of language matching for the whole sample (</a:t>
            </a:r>
            <a:r>
              <a:rPr lang="en-GB" b="1" dirty="0"/>
              <a:t>H1a</a:t>
            </a:r>
            <a:r>
              <a:rPr lang="en-GB" dirty="0"/>
              <a:t>). </a:t>
            </a:r>
            <a:endParaRPr lang="en-GB" dirty="0" smtClean="0"/>
          </a:p>
          <a:p>
            <a:r>
              <a:rPr lang="en-GB" dirty="0" smtClean="0"/>
              <a:t>Language </a:t>
            </a:r>
            <a:r>
              <a:rPr lang="en-GB" dirty="0"/>
              <a:t>skills recorded (</a:t>
            </a:r>
            <a:r>
              <a:rPr lang="en-GB" b="1" dirty="0"/>
              <a:t>H1a</a:t>
            </a:r>
            <a:r>
              <a:rPr lang="en-GB" dirty="0"/>
              <a:t>) and the national trade-</a:t>
            </a:r>
            <a:r>
              <a:rPr lang="en-GB" dirty="0" err="1"/>
              <a:t>gdp</a:t>
            </a:r>
            <a:r>
              <a:rPr lang="en-GB" dirty="0"/>
              <a:t> ratio in addition boost the likelihood of matching. </a:t>
            </a:r>
            <a:endParaRPr lang="en-GB" dirty="0" smtClean="0"/>
          </a:p>
          <a:p>
            <a:r>
              <a:rPr lang="en-GB" dirty="0" smtClean="0"/>
              <a:t>Agents</a:t>
            </a:r>
            <a:r>
              <a:rPr lang="en-GB" dirty="0"/>
              <a:t>, translators and ‘plans’ had no significant effect for the whole sample (</a:t>
            </a:r>
            <a:r>
              <a:rPr lang="en-GB" b="1" dirty="0"/>
              <a:t>consistent with H1c</a:t>
            </a:r>
            <a:r>
              <a:rPr lang="en-GB" dirty="0"/>
              <a:t>). </a:t>
            </a:r>
            <a:endParaRPr lang="en-GB" dirty="0" smtClean="0"/>
          </a:p>
          <a:p>
            <a:r>
              <a:rPr lang="en-GB" dirty="0" smtClean="0"/>
              <a:t>For </a:t>
            </a:r>
            <a:r>
              <a:rPr lang="en-GB" dirty="0"/>
              <a:t>the UK no variable other than ‘skills’ affected the likelihood of matching.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last result seems likely to stem from the strong focus on English-speaking markets noted above.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Language performance effects (</a:t>
            </a:r>
            <a:r>
              <a:rPr lang="el-GR" sz="3600" b="1" dirty="0" smtClean="0"/>
              <a:t>α</a:t>
            </a:r>
            <a:r>
              <a:rPr lang="en-GB" sz="3600" b="1" dirty="0" smtClean="0"/>
              <a:t>, eqn. 1)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23528" y="1052736"/>
          <a:ext cx="8640960" cy="5805264"/>
        </p:xfrm>
        <a:graphic>
          <a:graphicData uri="http://schemas.openxmlformats.org/presentationml/2006/ole">
            <p:oleObj spid="_x0000_s5122" name="Document" r:id="rId4" imgW="5836304" imgH="346706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507288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UK’s Linguistic </a:t>
            </a:r>
            <a:r>
              <a:rPr lang="en-GB" dirty="0" err="1" smtClean="0"/>
              <a:t>Exceptionalism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Now </a:t>
            </a:r>
            <a:r>
              <a:rPr lang="en-GB" dirty="0"/>
              <a:t>restrict the export-intensity analysis to the </a:t>
            </a:r>
            <a:r>
              <a:rPr lang="en-GB" dirty="0" smtClean="0"/>
              <a:t>UK,  </a:t>
            </a:r>
            <a:r>
              <a:rPr lang="en-GB" dirty="0"/>
              <a:t>adopting the same specification for </a:t>
            </a:r>
            <a:r>
              <a:rPr lang="en-GB" dirty="0" smtClean="0"/>
              <a:t>eqn. </a:t>
            </a:r>
            <a:r>
              <a:rPr lang="en-GB" dirty="0"/>
              <a:t>2 as </a:t>
            </a:r>
            <a:r>
              <a:rPr lang="en-GB" dirty="0" smtClean="0"/>
              <a:t>before. </a:t>
            </a:r>
          </a:p>
          <a:p>
            <a:r>
              <a:rPr lang="en-GB" dirty="0" smtClean="0"/>
              <a:t>Only </a:t>
            </a:r>
            <a:r>
              <a:rPr lang="en-GB" dirty="0"/>
              <a:t>‘training’ is significant - and large and positive (not tabulated). </a:t>
            </a:r>
            <a:endParaRPr lang="en-GB" dirty="0" smtClean="0"/>
          </a:p>
          <a:p>
            <a:r>
              <a:rPr lang="en-GB" dirty="0" smtClean="0"/>
              <a:t>Therefore adopt </a:t>
            </a:r>
            <a:r>
              <a:rPr lang="en-GB" dirty="0"/>
              <a:t>a slightly different </a:t>
            </a:r>
            <a:r>
              <a:rPr lang="en-GB" dirty="0" smtClean="0"/>
              <a:t>specification adding in variables ‘lost contracts’ for language reasons and ‘for cultural differences’ reasons. </a:t>
            </a:r>
          </a:p>
          <a:p>
            <a:r>
              <a:rPr lang="en-GB" dirty="0" smtClean="0"/>
              <a:t>The </a:t>
            </a:r>
            <a:r>
              <a:rPr lang="en-GB" dirty="0"/>
              <a:t>language matching variable continues to be statistically insignificantly different from zero – and acquires a negative sign, contrary to H2b.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evidence of the descriptive statistics and the discussion of the model imply that most likely this effect reflects the lack of non-English matching and the crowding into less promising English-speaking markets.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UK and non-UK Export Intensity equations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0" y="1268760"/>
          <a:ext cx="9144000" cy="5589240"/>
        </p:xfrm>
        <a:graphic>
          <a:graphicData uri="http://schemas.openxmlformats.org/presentationml/2006/ole">
            <p:oleObj spid="_x0000_s6146" name="Document" r:id="rId4" imgW="5435950" imgH="350375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UK </a:t>
            </a:r>
            <a:r>
              <a:rPr lang="en-GB" dirty="0"/>
              <a:t>SMEs </a:t>
            </a:r>
            <a:r>
              <a:rPr lang="en-GB" dirty="0" smtClean="0"/>
              <a:t>reporting </a:t>
            </a:r>
            <a:r>
              <a:rPr lang="en-GB" dirty="0"/>
              <a:t>language training </a:t>
            </a:r>
            <a:r>
              <a:rPr lang="en-GB" dirty="0" smtClean="0"/>
              <a:t> (‘</a:t>
            </a:r>
            <a:r>
              <a:rPr lang="en-GB" dirty="0"/>
              <a:t>training’) are significantly more likely to have much higher export intensities.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answer ‘yes’ to the </a:t>
            </a:r>
            <a:r>
              <a:rPr lang="en-GB" dirty="0" smtClean="0"/>
              <a:t>lost contract is </a:t>
            </a:r>
            <a:r>
              <a:rPr lang="en-GB" dirty="0"/>
              <a:t>associated with a large and significantly negative coefficient on export intensity.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equation </a:t>
            </a:r>
            <a:r>
              <a:rPr lang="en-GB" dirty="0" smtClean="0"/>
              <a:t>2 of the Table, ‘</a:t>
            </a:r>
            <a:r>
              <a:rPr lang="en-GB" dirty="0" err="1"/>
              <a:t>cultdiff</a:t>
            </a:r>
            <a:r>
              <a:rPr lang="en-GB" dirty="0" smtClean="0"/>
              <a:t>’ </a:t>
            </a:r>
            <a:r>
              <a:rPr lang="en-GB" dirty="0"/>
              <a:t>reduces export intensity by 17 percentage </a:t>
            </a:r>
            <a:r>
              <a:rPr lang="en-GB" dirty="0" smtClean="0"/>
              <a:t>points</a:t>
            </a:r>
          </a:p>
          <a:p>
            <a:r>
              <a:rPr lang="en-GB" dirty="0" smtClean="0"/>
              <a:t>If </a:t>
            </a:r>
            <a:r>
              <a:rPr lang="en-GB" dirty="0"/>
              <a:t>we can assume that knowledge of a country’s language brings with it knowledge of a country’s culture then both these specifications are suggestive that British SMEs reliance on English in their principal market is losing them exports. 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Dividing ‘match’ into ‘</a:t>
            </a:r>
            <a:r>
              <a:rPr lang="en-GB" dirty="0" err="1" smtClean="0"/>
              <a:t>match_eng</a:t>
            </a:r>
            <a:r>
              <a:rPr lang="en-GB" dirty="0" smtClean="0"/>
              <a:t>’ (both exporter and importer speak English) and ‘</a:t>
            </a:r>
            <a:r>
              <a:rPr lang="en-GB" dirty="0" err="1" smtClean="0"/>
              <a:t>match_noneng</a:t>
            </a:r>
            <a:r>
              <a:rPr lang="en-GB" dirty="0" smtClean="0"/>
              <a:t>’ (neither exporter nor importer speaks English for the purposes of the transactions but ‘match’ = 1) allows a further analysis of British ‘linguistic </a:t>
            </a:r>
            <a:r>
              <a:rPr lang="en-GB" dirty="0" err="1" smtClean="0"/>
              <a:t>exceptionalism</a:t>
            </a:r>
            <a:r>
              <a:rPr lang="en-GB" dirty="0" smtClean="0"/>
              <a:t>’. </a:t>
            </a:r>
          </a:p>
          <a:p>
            <a:r>
              <a:rPr lang="en-GB" dirty="0" smtClean="0"/>
              <a:t>An example of ‘</a:t>
            </a:r>
            <a:r>
              <a:rPr lang="en-GB" dirty="0" err="1" smtClean="0"/>
              <a:t>match_noneng</a:t>
            </a:r>
            <a:r>
              <a:rPr lang="en-GB" dirty="0" smtClean="0"/>
              <a:t>’ would be a UK exporter whose principal market was Germany that used German for the selling in that market. </a:t>
            </a:r>
          </a:p>
          <a:p>
            <a:r>
              <a:rPr lang="en-GB" dirty="0" smtClean="0"/>
              <a:t>An example of ‘</a:t>
            </a:r>
            <a:r>
              <a:rPr lang="en-GB" dirty="0" err="1" smtClean="0"/>
              <a:t>match_eng</a:t>
            </a:r>
            <a:r>
              <a:rPr lang="en-GB" dirty="0" smtClean="0"/>
              <a:t>’ would be a German exporter to the UK using English, or a UK firm exporting to Australia (and using English).</a:t>
            </a: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For the UK subsample, only ‘</a:t>
            </a:r>
            <a:r>
              <a:rPr lang="en-GB" dirty="0" err="1"/>
              <a:t>match_eng</a:t>
            </a:r>
            <a:r>
              <a:rPr lang="en-GB" dirty="0"/>
              <a:t>’ is significant but negative (equation 3 </a:t>
            </a:r>
            <a:r>
              <a:rPr lang="en-GB" dirty="0" smtClean="0"/>
              <a:t>Table). </a:t>
            </a:r>
          </a:p>
          <a:p>
            <a:r>
              <a:rPr lang="en-GB" dirty="0" smtClean="0"/>
              <a:t>British </a:t>
            </a:r>
            <a:r>
              <a:rPr lang="en-GB" dirty="0"/>
              <a:t>SMEs with their principal foreign market in English speaking countries tend to be </a:t>
            </a:r>
            <a:r>
              <a:rPr lang="en-GB" u="sng" dirty="0"/>
              <a:t>less</a:t>
            </a:r>
            <a:r>
              <a:rPr lang="en-GB" dirty="0"/>
              <a:t> export-intensive than other UK exporters in the sample. </a:t>
            </a:r>
            <a:endParaRPr lang="en-GB" dirty="0" smtClean="0"/>
          </a:p>
          <a:p>
            <a:r>
              <a:rPr lang="en-GB" dirty="0" smtClean="0"/>
              <a:t>British SMEs </a:t>
            </a:r>
            <a:r>
              <a:rPr lang="en-GB" dirty="0"/>
              <a:t>using foreign language </a:t>
            </a:r>
            <a:r>
              <a:rPr lang="en-GB" dirty="0" smtClean="0"/>
              <a:t>in </a:t>
            </a:r>
            <a:r>
              <a:rPr lang="en-GB" dirty="0"/>
              <a:t>their principal export market perform </a:t>
            </a:r>
            <a:r>
              <a:rPr lang="en-GB" dirty="0" smtClean="0"/>
              <a:t>at the </a:t>
            </a:r>
            <a:r>
              <a:rPr lang="en-GB" dirty="0"/>
              <a:t>UK </a:t>
            </a:r>
            <a:r>
              <a:rPr lang="en-GB" dirty="0" smtClean="0"/>
              <a:t>average </a:t>
            </a:r>
            <a:r>
              <a:rPr lang="en-GB" dirty="0"/>
              <a:t>export intensity (</a:t>
            </a:r>
            <a:r>
              <a:rPr lang="en-GB" dirty="0" err="1" smtClean="0"/>
              <a:t>eqns</a:t>
            </a:r>
            <a:r>
              <a:rPr lang="en-GB" dirty="0" smtClean="0"/>
              <a:t> 1-2  Table, effects </a:t>
            </a:r>
            <a:r>
              <a:rPr lang="en-GB" dirty="0"/>
              <a:t>not significantly different from zero). </a:t>
            </a:r>
            <a:endParaRPr lang="en-GB" dirty="0" smtClean="0"/>
          </a:p>
          <a:p>
            <a:r>
              <a:rPr lang="en-GB" dirty="0" smtClean="0"/>
              <a:t>For </a:t>
            </a:r>
            <a:r>
              <a:rPr lang="en-GB" dirty="0"/>
              <a:t>the non-UK subsample ((4) and (5) Table </a:t>
            </a:r>
            <a:r>
              <a:rPr lang="en-GB" dirty="0" smtClean="0"/>
              <a:t>) </a:t>
            </a:r>
            <a:r>
              <a:rPr lang="en-GB" dirty="0"/>
              <a:t>in contrast, both ‘</a:t>
            </a:r>
            <a:r>
              <a:rPr lang="en-GB" dirty="0" err="1"/>
              <a:t>match_eng</a:t>
            </a:r>
            <a:r>
              <a:rPr lang="en-GB" dirty="0"/>
              <a:t>’ and ‘</a:t>
            </a:r>
            <a:r>
              <a:rPr lang="en-GB" dirty="0" err="1"/>
              <a:t>match_noneng</a:t>
            </a:r>
            <a:r>
              <a:rPr lang="en-GB" dirty="0"/>
              <a:t>’ are significant and positive, for them confirming H1b.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special role of English and other languages they have acquired, work to the benefit of non-UK SMEs. </a:t>
            </a:r>
          </a:p>
          <a:p>
            <a:pPr>
              <a:buNone/>
            </a:pPr>
            <a:r>
              <a:rPr lang="en-GB" dirty="0"/>
              <a:t> 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UK compared with Europe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Language use by UK SMEs is considerably less sophisticated than in the rest of Europe and reflects linguistic under-investment for the UK.</a:t>
            </a:r>
          </a:p>
          <a:p>
            <a:r>
              <a:rPr lang="en-GB" dirty="0" smtClean="0"/>
              <a:t> In Europe beyond the UK, ‘English matching’ boosts SME export intensity by 9 percentage points and ‘non-English matching’ does so by 6 percentage points (equations 4 and 5 Table ). </a:t>
            </a:r>
          </a:p>
          <a:p>
            <a:r>
              <a:rPr lang="en-GB" dirty="0" smtClean="0"/>
              <a:t>Cultural differences do not seem to be a reason for losing trade, unlike for the UK. </a:t>
            </a:r>
          </a:p>
          <a:p>
            <a:r>
              <a:rPr lang="en-GB" dirty="0" smtClean="0"/>
              <a:t>Company language training is significant but has a much smaller impact than for the UK- around 8 percentage points compared with 24-28 percentage points (</a:t>
            </a:r>
            <a:r>
              <a:rPr lang="en-GB" b="1" dirty="0" smtClean="0"/>
              <a:t>H2b confirmed</a:t>
            </a:r>
            <a:r>
              <a:rPr lang="en-GB" dirty="0" smtClean="0"/>
              <a:t>). </a:t>
            </a:r>
          </a:p>
          <a:p>
            <a:r>
              <a:rPr lang="en-GB" dirty="0" smtClean="0"/>
              <a:t>Diminishing returns suggests greater levels of language skills available to SMEs on the European continent.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knowledge and languages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Knowledge of foreign markets is part of the SME’s resource base and language skills are often essential for acquiring information about opportunities and cultural constraints in other countries. </a:t>
            </a:r>
            <a:endParaRPr lang="en-GB" dirty="0" smtClean="0"/>
          </a:p>
          <a:p>
            <a:r>
              <a:rPr lang="en-GB" dirty="0" smtClean="0"/>
              <a:t>Linguistic </a:t>
            </a:r>
            <a:r>
              <a:rPr lang="en-GB" dirty="0"/>
              <a:t>ability is a major stimulus for the positive use of export </a:t>
            </a:r>
            <a:r>
              <a:rPr lang="en-GB" dirty="0" smtClean="0"/>
              <a:t>information. </a:t>
            </a:r>
          </a:p>
          <a:p>
            <a:r>
              <a:rPr lang="en-GB" dirty="0" smtClean="0"/>
              <a:t>Experience </a:t>
            </a:r>
            <a:r>
              <a:rPr lang="en-GB" dirty="0"/>
              <a:t>of living and/or working </a:t>
            </a:r>
            <a:r>
              <a:rPr lang="en-GB" dirty="0" smtClean="0"/>
              <a:t>overseas</a:t>
            </a:r>
            <a:r>
              <a:rPr lang="en-GB" dirty="0"/>
              <a:t> significantly affects both information-gathering and decision-making by export managers and, in foreign language markets, requires linguistic skills.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Conclusion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949280"/>
          </a:xfrm>
        </p:spPr>
        <p:txBody>
          <a:bodyPr>
            <a:normAutofit fontScale="70000" lnSpcReduction="20000"/>
          </a:bodyPr>
          <a:lstStyle/>
          <a:p>
            <a:r>
              <a:rPr lang="en-GB" sz="3400" dirty="0" smtClean="0"/>
              <a:t>There is </a:t>
            </a:r>
            <a:r>
              <a:rPr lang="en-GB" sz="3400" dirty="0"/>
              <a:t>a significant export return to linguistic expertise (H1). </a:t>
            </a:r>
            <a:endParaRPr lang="en-GB" sz="3400" dirty="0" smtClean="0"/>
          </a:p>
          <a:p>
            <a:r>
              <a:rPr lang="en-GB" sz="3400" dirty="0" smtClean="0"/>
              <a:t>This is divided </a:t>
            </a:r>
            <a:r>
              <a:rPr lang="en-GB" sz="3400" dirty="0"/>
              <a:t>into language investments that promote useful linguistic performance in export markets and the effects of such performance on export intensity. </a:t>
            </a:r>
            <a:endParaRPr lang="en-GB" sz="3400" dirty="0" smtClean="0"/>
          </a:p>
          <a:p>
            <a:r>
              <a:rPr lang="en-GB" sz="3400" dirty="0" smtClean="0"/>
              <a:t>For </a:t>
            </a:r>
            <a:r>
              <a:rPr lang="en-GB" sz="3400" dirty="0"/>
              <a:t>the first relationship staff with </a:t>
            </a:r>
            <a:r>
              <a:rPr lang="en-GB" sz="3400" dirty="0" smtClean="0"/>
              <a:t>language </a:t>
            </a:r>
            <a:r>
              <a:rPr lang="en-GB" sz="3400" dirty="0"/>
              <a:t>skills acquired to deal with export needs (‘skills’) always increase the chances of matching the language of the principal export market, </a:t>
            </a:r>
            <a:endParaRPr lang="en-GB" sz="3400" dirty="0" smtClean="0"/>
          </a:p>
          <a:p>
            <a:r>
              <a:rPr lang="en-GB" sz="3400" dirty="0" smtClean="0"/>
              <a:t>As do </a:t>
            </a:r>
            <a:r>
              <a:rPr lang="en-GB" sz="3400" dirty="0"/>
              <a:t>employing foreign nationals and recorded language skills (H1a). </a:t>
            </a:r>
            <a:endParaRPr lang="en-GB" sz="3400" dirty="0" smtClean="0"/>
          </a:p>
          <a:p>
            <a:r>
              <a:rPr lang="en-GB" sz="3400" dirty="0" smtClean="0"/>
              <a:t>There </a:t>
            </a:r>
            <a:r>
              <a:rPr lang="en-GB" sz="3400" dirty="0"/>
              <a:t>is a significantly greater export propensity with investment in language training, from matching language to that of the market, and for non-native English speakers from using English in non-native English speaking markets (H1b). </a:t>
            </a:r>
            <a:endParaRPr lang="en-GB" sz="3400" dirty="0" smtClean="0"/>
          </a:p>
          <a:p>
            <a:r>
              <a:rPr lang="en-GB" sz="3400" dirty="0" smtClean="0"/>
              <a:t>Consistent </a:t>
            </a:r>
            <a:r>
              <a:rPr lang="en-GB" sz="3400" dirty="0"/>
              <a:t>with a knowledge resource based theory of the firm, </a:t>
            </a:r>
            <a:r>
              <a:rPr lang="en-GB" sz="3400" dirty="0" smtClean="0"/>
              <a:t>arms-length </a:t>
            </a:r>
            <a:r>
              <a:rPr lang="en-GB" sz="3400" dirty="0"/>
              <a:t>relations </a:t>
            </a:r>
            <a:r>
              <a:rPr lang="en-GB" sz="3400" dirty="0" smtClean="0"/>
              <a:t>for overcoming </a:t>
            </a:r>
            <a:r>
              <a:rPr lang="en-GB" sz="3400" dirty="0"/>
              <a:t>the informational difficulties of different language markets </a:t>
            </a:r>
            <a:r>
              <a:rPr lang="en-GB" sz="3400" dirty="0" smtClean="0"/>
              <a:t>are </a:t>
            </a:r>
            <a:r>
              <a:rPr lang="en-GB" sz="3400" dirty="0"/>
              <a:t>ineffective (agents and external </a:t>
            </a:r>
            <a:r>
              <a:rPr lang="en-GB" sz="3400" dirty="0" smtClean="0"/>
              <a:t>translators), </a:t>
            </a:r>
            <a:r>
              <a:rPr lang="en-GB" sz="3400" dirty="0"/>
              <a:t>especially compared with in-house language assets (H1c</a:t>
            </a:r>
            <a:r>
              <a:rPr lang="en-GB" sz="3400" dirty="0" smtClean="0"/>
              <a:t>).</a:t>
            </a:r>
            <a:r>
              <a:rPr lang="en-GB" dirty="0"/>
              <a:t> 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British exporting SMEs use fewer language skills than SMEs elsewhere in Europe and are far more concentrated on English-speaking markets. </a:t>
            </a:r>
          </a:p>
          <a:p>
            <a:r>
              <a:rPr lang="en-GB" dirty="0" smtClean="0"/>
              <a:t>The evidence that UK SMEs with presumably native English speakers have a competitive advantage in export markets is ambiguous (H2a). </a:t>
            </a:r>
          </a:p>
          <a:p>
            <a:r>
              <a:rPr lang="en-GB" dirty="0" smtClean="0"/>
              <a:t>But these SMEs also show higher export propensities when they invest in language training (H2b), and these training effects are much higher than for continental SMEs. </a:t>
            </a:r>
          </a:p>
          <a:p>
            <a:r>
              <a:rPr lang="en-GB" dirty="0" smtClean="0"/>
              <a:t>That English is a world language does not imply that native English-speaking economies need not invest in language skills- apparently a widespread assumption by UK SMEs . </a:t>
            </a:r>
          </a:p>
          <a:p>
            <a:r>
              <a:rPr lang="en-GB" dirty="0" smtClean="0"/>
              <a:t>In 1890s, a keen observer bemoaned the unwillingness of British businessmen to make any linguistic concessions in overseas markets, thereby losing customers to the more accommodating foreign competitors (Gaskell 1897). </a:t>
            </a:r>
          </a:p>
          <a:p>
            <a:r>
              <a:rPr lang="en-GB" dirty="0" smtClean="0"/>
              <a:t>We have provided evidence that this problem has not disappeared in the intervening century.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SME Ignorance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Limited opportunities for specialisation in small firms and lack of such knowledge explain why SMEs especially are likely to suffer from deficient language skills. </a:t>
            </a:r>
            <a:endParaRPr lang="en-GB" dirty="0" smtClean="0"/>
          </a:p>
          <a:p>
            <a:r>
              <a:rPr lang="en-GB" dirty="0" smtClean="0"/>
              <a:t>They </a:t>
            </a:r>
            <a:r>
              <a:rPr lang="en-GB" dirty="0"/>
              <a:t>do not know what they would know if they had these skills, though they might suspect some of </a:t>
            </a:r>
            <a:r>
              <a:rPr lang="en-GB" dirty="0" smtClean="0"/>
              <a:t>it. </a:t>
            </a:r>
          </a:p>
          <a:p>
            <a:r>
              <a:rPr lang="en-GB" dirty="0" smtClean="0"/>
              <a:t>The </a:t>
            </a:r>
            <a:r>
              <a:rPr lang="en-GB" dirty="0"/>
              <a:t>consequential underinvestment in languages then suggests the hypothesis that </a:t>
            </a:r>
          </a:p>
          <a:p>
            <a:r>
              <a:rPr lang="en-GB" dirty="0"/>
              <a:t> </a:t>
            </a:r>
          </a:p>
          <a:p>
            <a:r>
              <a:rPr lang="en-GB" i="1" dirty="0" smtClean="0"/>
              <a:t>H1: </a:t>
            </a:r>
            <a:r>
              <a:rPr lang="en-GB" i="1" dirty="0"/>
              <a:t>firms with more language skills will show a more buoyant export performance.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Investment in Languages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In order to identify the most effective language strategies and investments,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is desirable to subdivide the hypothesis so as to distinguish between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exercise of linguistic skills in export markets and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resources and capabilities that give rise to the effective use of them. </a:t>
            </a:r>
          </a:p>
          <a:p>
            <a:r>
              <a:rPr lang="en-GB" dirty="0"/>
              <a:t> </a:t>
            </a:r>
          </a:p>
          <a:p>
            <a:r>
              <a:rPr lang="en-GB" i="1" dirty="0"/>
              <a:t>H1a SMEs with more investment in language assets will achieve better language outcomes in export markets.</a:t>
            </a:r>
            <a:endParaRPr lang="en-GB" dirty="0"/>
          </a:p>
          <a:p>
            <a:r>
              <a:rPr lang="en-GB" i="1" dirty="0"/>
              <a:t>H1b Better language performance in export markets increases export intensity.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In-house v. arms-length asset effectiveness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Among exporters’ potential assets are agents and external translators/interpreters but these operate at arms-length from the firm. </a:t>
            </a:r>
            <a:endParaRPr lang="en-GB" dirty="0" smtClean="0"/>
          </a:p>
          <a:p>
            <a:r>
              <a:rPr lang="en-GB" dirty="0" smtClean="0"/>
              <a:t>They </a:t>
            </a:r>
            <a:r>
              <a:rPr lang="en-GB" dirty="0"/>
              <a:t>are not in-house sources of information and therefore not integrated with SME decision taking. </a:t>
            </a:r>
            <a:endParaRPr lang="en-GB" dirty="0" smtClean="0"/>
          </a:p>
          <a:p>
            <a:r>
              <a:rPr lang="en-GB" dirty="0" smtClean="0"/>
              <a:t>According </a:t>
            </a:r>
            <a:r>
              <a:rPr lang="en-GB" dirty="0"/>
              <a:t>to the knowledge resource conception of the firm, </a:t>
            </a:r>
            <a:endParaRPr lang="en-GB" dirty="0" smtClean="0"/>
          </a:p>
          <a:p>
            <a:r>
              <a:rPr lang="en-GB" dirty="0" smtClean="0"/>
              <a:t>their </a:t>
            </a:r>
            <a:r>
              <a:rPr lang="en-GB" dirty="0"/>
              <a:t>effectiveness as means of addressing foreign markets with different languages is likely to be less than when employees, especially export managers, are well trained in languages. </a:t>
            </a:r>
          </a:p>
          <a:p>
            <a:r>
              <a:rPr lang="en-GB" dirty="0"/>
              <a:t> </a:t>
            </a:r>
          </a:p>
          <a:p>
            <a:r>
              <a:rPr lang="en-GB" i="1" dirty="0"/>
              <a:t>H1c Agents and external translators will be less effective than other language assets in enhancing SME exports.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British </a:t>
            </a:r>
            <a:r>
              <a:rPr lang="en-GB" dirty="0" err="1" smtClean="0"/>
              <a:t>Exceptionalism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In contrast to continental European SMEs, British firms may be in the unusual position of not being obliged to invest in languages; hence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r>
              <a:rPr lang="en-GB" i="1" dirty="0"/>
              <a:t>H2a British SMEs will have a competitive advantage in exporting because of the role of English as a lingua franca. </a:t>
            </a:r>
            <a:endParaRPr lang="en-GB" dirty="0"/>
          </a:p>
          <a:p>
            <a:r>
              <a:rPr lang="en-GB" dirty="0"/>
              <a:t>On the other hand it is also possible that ignorance of the payoff to language skills and investment is particularly marked among British exporting SMEs who may mistakenly rely on a supposed universal knowledge of English language in foreign markets. This generates the hypotheses that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r>
              <a:rPr lang="en-GB" i="1" dirty="0"/>
              <a:t>H2b British SMEs will show a larger export pay off to language investment than SMEs of other European countries.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864096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European Commission’s </a:t>
            </a:r>
            <a:r>
              <a:rPr lang="en-GB" sz="3600" b="1" dirty="0" err="1" smtClean="0"/>
              <a:t>Elan</a:t>
            </a:r>
            <a:r>
              <a:rPr lang="en-GB" sz="3600" b="1" dirty="0" smtClean="0"/>
              <a:t> survey of European SMEs </a:t>
            </a:r>
            <a:r>
              <a:rPr lang="en-GB" sz="3100" dirty="0" smtClean="0"/>
              <a:t>(Hagen et al 2006).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sz="3800" dirty="0" smtClean="0"/>
              <a:t>The </a:t>
            </a:r>
            <a:r>
              <a:rPr lang="en-GB" sz="3800" dirty="0"/>
              <a:t>most ambitious survey of language use by </a:t>
            </a:r>
            <a:r>
              <a:rPr lang="en-GB" sz="3800" dirty="0" smtClean="0"/>
              <a:t>business; </a:t>
            </a:r>
            <a:r>
              <a:rPr lang="en-GB" sz="3800" dirty="0"/>
              <a:t>almost all European countries were included and up to 100 SMEs (up to 250 employees) were sampled in each country. </a:t>
            </a:r>
            <a:endParaRPr lang="en-GB" sz="3800" dirty="0" smtClean="0"/>
          </a:p>
          <a:p>
            <a:r>
              <a:rPr lang="en-GB" sz="3800" dirty="0" smtClean="0"/>
              <a:t>The </a:t>
            </a:r>
            <a:r>
              <a:rPr lang="en-GB" sz="3800" dirty="0"/>
              <a:t>sample was stratified for each country to match the national export profile as closely as possible. </a:t>
            </a:r>
            <a:endParaRPr lang="en-GB" sz="3800" dirty="0" smtClean="0"/>
          </a:p>
          <a:p>
            <a:r>
              <a:rPr lang="en-GB" sz="3800" dirty="0" smtClean="0"/>
              <a:t>The </a:t>
            </a:r>
            <a:r>
              <a:rPr lang="en-GB" sz="3800" dirty="0"/>
              <a:t>export profile was identified as the pattern of trade destinations and sectors by country for exports of goods and services based on official trade figures. </a:t>
            </a:r>
            <a:endParaRPr lang="en-GB" sz="3800" dirty="0" smtClean="0"/>
          </a:p>
          <a:p>
            <a:r>
              <a:rPr lang="en-GB" sz="3800" dirty="0" smtClean="0"/>
              <a:t>A </a:t>
            </a:r>
            <a:r>
              <a:rPr lang="en-GB" sz="3800" dirty="0"/>
              <a:t>cross-section of company sizes was selected that also reflected national rather than regional patterns.</a:t>
            </a:r>
          </a:p>
          <a:p>
            <a:r>
              <a:rPr lang="en-GB" sz="3800" dirty="0"/>
              <a:t>We are grateful to the Commission for permission to use the survey results.</a:t>
            </a:r>
          </a:p>
          <a:p>
            <a:r>
              <a:rPr lang="en-GB" sz="3800" dirty="0"/>
              <a:t>Slovenia appears to have been omitted and Ireland is not included in the data available to us. Turkey for these purposes is European.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748712" cy="792162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 </a:t>
            </a:r>
            <a:r>
              <a:rPr lang="en-US" sz="3600" b="1" dirty="0" smtClean="0"/>
              <a:t>SME language investment questions</a:t>
            </a:r>
            <a:r>
              <a:rPr lang="en-US" sz="3800" dirty="0" smtClean="0"/>
              <a:t> </a:t>
            </a:r>
            <a:endParaRPr lang="en-US" sz="3800" i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13787" cy="59499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b="1" i="1" dirty="0" smtClean="0">
                <a:latin typeface="Garamond" pitchFamily="18" charset="0"/>
              </a:rPr>
              <a:t>‘Plan’.</a:t>
            </a:r>
            <a:r>
              <a:rPr lang="en-US" sz="3200" i="1" dirty="0" smtClean="0">
                <a:latin typeface="Garamond" pitchFamily="18" charset="0"/>
              </a:rPr>
              <a:t> In order to deal with customers abroad does your company have a formal language strategy?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i="1" dirty="0" smtClean="0">
                <a:latin typeface="Garamond" pitchFamily="18" charset="0"/>
              </a:rPr>
              <a:t>‘</a:t>
            </a:r>
            <a:r>
              <a:rPr lang="en-US" sz="3200" b="1" i="1" dirty="0" smtClean="0">
                <a:latin typeface="Garamond" pitchFamily="18" charset="0"/>
              </a:rPr>
              <a:t>Skills’.</a:t>
            </a:r>
            <a:r>
              <a:rPr lang="en-US" sz="3200" i="1" dirty="0" smtClean="0">
                <a:latin typeface="Garamond" pitchFamily="18" charset="0"/>
              </a:rPr>
              <a:t> Have you acquired staff with specific language skills due to export needs?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i="1" dirty="0" smtClean="0">
                <a:latin typeface="Garamond" pitchFamily="18" charset="0"/>
              </a:rPr>
              <a:t>‘</a:t>
            </a:r>
            <a:r>
              <a:rPr lang="en-US" sz="3200" b="1" i="1" dirty="0" smtClean="0">
                <a:latin typeface="Garamond" pitchFamily="18" charset="0"/>
              </a:rPr>
              <a:t>Nationals</a:t>
            </a:r>
            <a:r>
              <a:rPr lang="en-US" sz="3200" i="1" dirty="0" smtClean="0">
                <a:latin typeface="Garamond" pitchFamily="18" charset="0"/>
              </a:rPr>
              <a:t>’. Have you ever employed native speakers full time in your company who support  your foreign trade?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i="1" dirty="0" smtClean="0">
                <a:latin typeface="Garamond" pitchFamily="18" charset="0"/>
              </a:rPr>
              <a:t>‘</a:t>
            </a:r>
            <a:r>
              <a:rPr lang="en-US" sz="3200" b="1" i="1" dirty="0" smtClean="0">
                <a:latin typeface="Garamond" pitchFamily="18" charset="0"/>
              </a:rPr>
              <a:t>Agents</a:t>
            </a:r>
            <a:r>
              <a:rPr lang="en-US" sz="3200" i="1" dirty="0" smtClean="0">
                <a:latin typeface="Garamond" pitchFamily="18" charset="0"/>
              </a:rPr>
              <a:t>’. Have you ever used local agents and/or distributors who speak your own native language in your foreign markets?</a:t>
            </a:r>
          </a:p>
          <a:p>
            <a:r>
              <a:rPr lang="en-US" sz="3200" i="1" dirty="0" smtClean="0">
                <a:latin typeface="Garamond" pitchFamily="18" charset="0"/>
              </a:rPr>
              <a:t>‘</a:t>
            </a:r>
            <a:r>
              <a:rPr lang="en-US" sz="3200" b="1" i="1" dirty="0" smtClean="0">
                <a:latin typeface="Garamond" pitchFamily="18" charset="0"/>
              </a:rPr>
              <a:t>Translator</a:t>
            </a:r>
            <a:r>
              <a:rPr lang="en-US" sz="3200" i="1" dirty="0" smtClean="0">
                <a:latin typeface="Garamond" pitchFamily="18" charset="0"/>
              </a:rPr>
              <a:t>’. Have you ever employed external translators/interpreters for foreign trade</a:t>
            </a:r>
            <a:r>
              <a:rPr lang="en-US" sz="3200" i="1" dirty="0" smtClean="0">
                <a:latin typeface="Garamond" pitchFamily="18" charset="0"/>
              </a:rPr>
              <a:t>?</a:t>
            </a:r>
            <a:r>
              <a:rPr lang="en-GB" i="1" dirty="0"/>
              <a:t> </a:t>
            </a:r>
            <a:endParaRPr lang="en-GB" i="1" dirty="0" smtClean="0"/>
          </a:p>
          <a:p>
            <a:r>
              <a:rPr lang="en-GB" i="1" dirty="0" smtClean="0"/>
              <a:t>‘</a:t>
            </a:r>
            <a:r>
              <a:rPr lang="en-GB" sz="3000" b="1" i="1" dirty="0">
                <a:latin typeface="Garamond" pitchFamily="18" charset="0"/>
                <a:cs typeface="Times New Roman" pitchFamily="18" charset="0"/>
              </a:rPr>
              <a:t>Match</a:t>
            </a:r>
            <a:r>
              <a:rPr lang="en-GB" sz="3000" i="1" dirty="0">
                <a:latin typeface="Garamond" pitchFamily="18" charset="0"/>
                <a:cs typeface="Times New Roman" pitchFamily="18" charset="0"/>
              </a:rPr>
              <a:t>’ ‘Does the language used in the principal foreign market match the principal language used there?’</a:t>
            </a:r>
            <a:endParaRPr lang="en-GB" sz="3000" dirty="0">
              <a:latin typeface="Garamond" pitchFamily="18" charset="0"/>
              <a:cs typeface="Times New Roman" pitchFamily="18" charset="0"/>
            </a:endParaRPr>
          </a:p>
          <a:p>
            <a:r>
              <a:rPr lang="en-GB" sz="3000" i="1" dirty="0">
                <a:latin typeface="Garamond" pitchFamily="18" charset="0"/>
                <a:cs typeface="Times New Roman" pitchFamily="18" charset="0"/>
              </a:rPr>
              <a:t>‘</a:t>
            </a:r>
            <a:r>
              <a:rPr lang="en-GB" sz="3000" b="1" i="1" dirty="0">
                <a:latin typeface="Garamond" pitchFamily="18" charset="0"/>
                <a:cs typeface="Times New Roman" pitchFamily="18" charset="0"/>
              </a:rPr>
              <a:t>Eng</a:t>
            </a:r>
            <a:r>
              <a:rPr lang="en-GB" sz="3000" i="1" dirty="0">
                <a:latin typeface="Garamond" pitchFamily="18" charset="0"/>
                <a:cs typeface="Times New Roman" pitchFamily="18" charset="0"/>
              </a:rPr>
              <a:t>’ ‘Does the SME</a:t>
            </a:r>
            <a:r>
              <a:rPr lang="en-GB" sz="30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GB" sz="3000" i="1" dirty="0">
                <a:latin typeface="Garamond" pitchFamily="18" charset="0"/>
                <a:cs typeface="Times New Roman" pitchFamily="18" charset="0"/>
              </a:rPr>
              <a:t>use English in its non-English speaking principal foreign market</a:t>
            </a:r>
            <a:r>
              <a:rPr lang="en-GB" sz="3000" dirty="0">
                <a:latin typeface="Garamond" pitchFamily="18" charset="0"/>
                <a:cs typeface="Times New Roman" pitchFamily="18" charset="0"/>
              </a:rPr>
              <a:t>?’ </a:t>
            </a:r>
          </a:p>
          <a:p>
            <a:pPr eaLnBrk="1" hangingPunct="1">
              <a:lnSpc>
                <a:spcPct val="90000"/>
              </a:lnSpc>
            </a:pPr>
            <a:endParaRPr lang="en-US" sz="3200" i="1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3200" i="1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4040</TotalTime>
  <Words>2592</Words>
  <Application>Microsoft Office PowerPoint</Application>
  <PresentationFormat>On-screen Show (4:3)</PresentationFormat>
  <Paragraphs>208</Paragraphs>
  <Slides>31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Office Theme</vt:lpstr>
      <vt:lpstr>Microsoft Word Document</vt:lpstr>
      <vt:lpstr>Microsoft Office Word Document</vt:lpstr>
      <vt:lpstr>The Language Effect on SME Exports</vt:lpstr>
      <vt:lpstr>Resource-based view of the firm</vt:lpstr>
      <vt:lpstr>Market knowledge and languages</vt:lpstr>
      <vt:lpstr>SME Ignorance</vt:lpstr>
      <vt:lpstr>Investment in Languages</vt:lpstr>
      <vt:lpstr>In-house v. arms-length asset effectiveness</vt:lpstr>
      <vt:lpstr>British Exceptionalism</vt:lpstr>
      <vt:lpstr>European Commission’s Elan survey of European SMEs (Hagen et al 2006).</vt:lpstr>
      <vt:lpstr> SME language investment questions </vt:lpstr>
      <vt:lpstr>European SME Sample Characteristics</vt:lpstr>
      <vt:lpstr>British SMEs Are Different   Proportions of SMEs with Language Investments and Planning (Elan Sample) </vt:lpstr>
      <vt:lpstr>Slide 12</vt:lpstr>
      <vt:lpstr>For All SMEs</vt:lpstr>
      <vt:lpstr>The  general model</vt:lpstr>
      <vt:lpstr>Control variables (Zi)</vt:lpstr>
      <vt:lpstr>The hypotheses and the model</vt:lpstr>
      <vt:lpstr>UK language use tests</vt:lpstr>
      <vt:lpstr>Estimates of Equation 2</vt:lpstr>
      <vt:lpstr>Control effects (γ’) for Equation 2 </vt:lpstr>
      <vt:lpstr>Language effects on Exports  (β, equation 2)</vt:lpstr>
      <vt:lpstr>Language effects on export intensity (controlled, equation 2)</vt:lpstr>
      <vt:lpstr>Language investment impact on language performance (Equation 1) </vt:lpstr>
      <vt:lpstr>Language performance effects (α, eqn. 1)</vt:lpstr>
      <vt:lpstr>UK’s Linguistic Exceptionalism </vt:lpstr>
      <vt:lpstr>UK and non-UK Export Intensity equations</vt:lpstr>
      <vt:lpstr>Slide 26</vt:lpstr>
      <vt:lpstr>Slide 27</vt:lpstr>
      <vt:lpstr>Slide 28</vt:lpstr>
      <vt:lpstr>UK compared with Europe</vt:lpstr>
      <vt:lpstr>Conclusion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</dc:creator>
  <cp:lastModifiedBy>james</cp:lastModifiedBy>
  <cp:revision>12</cp:revision>
  <dcterms:created xsi:type="dcterms:W3CDTF">2012-06-24T18:18:38Z</dcterms:created>
  <dcterms:modified xsi:type="dcterms:W3CDTF">2012-06-27T13:39:04Z</dcterms:modified>
</cp:coreProperties>
</file>